
<file path=[Content_Types].xml><?xml version="1.0" encoding="utf-8"?>
<Types xmlns="http://schemas.openxmlformats.org/package/2006/content-types">
  <Default ContentType="image/png" Extension="png"/>
  <Default ContentType="image/jpeg" Extension="jfif"/>
  <Default ContentType="image/jpeg" Extension="jpeg"/>
  <Default ContentType="application/vnd.openxmlformats-package.relationships+xml" Extension="rels"/>
  <Default ContentType="application/xml" Extension="xml"/>
  <Default ContentType="image/vnd.ms-photo" Extension="wdp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9"/>
  </p:notesMasterIdLst>
  <p:sldIdLst>
    <p:sldId id="256" r:id="rId2"/>
    <p:sldId id="389" r:id="rId3"/>
    <p:sldId id="390" r:id="rId4"/>
    <p:sldId id="402" r:id="rId5"/>
    <p:sldId id="403" r:id="rId6"/>
    <p:sldId id="392" r:id="rId7"/>
    <p:sldId id="394" r:id="rId8"/>
    <p:sldId id="406" r:id="rId9"/>
    <p:sldId id="407" r:id="rId10"/>
    <p:sldId id="393" r:id="rId11"/>
    <p:sldId id="395" r:id="rId12"/>
    <p:sldId id="398" r:id="rId13"/>
    <p:sldId id="288" r:id="rId14"/>
    <p:sldId id="404" r:id="rId15"/>
    <p:sldId id="397" r:id="rId16"/>
    <p:sldId id="401" r:id="rId17"/>
    <p:sldId id="387" r:id="rId18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911" autoAdjust="0"/>
    <p:restoredTop sz="92383" autoAdjust="0"/>
  </p:normalViewPr>
  <p:slideViewPr>
    <p:cSldViewPr>
      <p:cViewPr>
        <p:scale>
          <a:sx n="115" d="100"/>
          <a:sy n="115" d="100"/>
        </p:scale>
        <p:origin x="-1524" y="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8E6D1-B8BA-4C4B-98F6-35DEB9618FE1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1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1AE7C-263C-483F-9928-E8BB5BD7535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9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894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E0B50C-2F5E-4B07-8841-6EDD1381333C}" type="slidenum">
              <a:rPr lang="ru-RU"/>
              <a:pPr>
                <a:spcBef>
                  <a:spcPct val="0"/>
                </a:spcBef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93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68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28841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116418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564102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398051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931251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454923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400021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523663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867701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037502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204473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E36EDC7-8922-4DE1-9A91-20789990A4C8}" type="datetimeFigureOut">
              <a:rPr lang="ru-RU" smtClean="0"/>
              <a:pPr/>
              <a:t>17.02.2025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8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 spd="slow">
    <p:split orient="vert"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Relationship Id="rId5" Target="../media/image3.jfif" Type="http://schemas.openxmlformats.org/officeDocument/2006/relationships/image"/><Relationship Id="rId4" Target="../media/hdphoto1.wdp" Type="http://schemas.microsoft.com/office/2007/relationships/hdphoto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8864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Новоселовского сельского поселения на 2025 год и на плановый период 2026 и 2027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2357431"/>
            <a:ext cx="60841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В соответствии с решением  6-ой сессии 03 созыва Новоселовского сельского  совета    №  17/24 от    20.12.2024</a:t>
            </a:r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  «О бюджете муниципального образования  Новоселовское сельское поселение Симферопольского района Республики Крым на 2025 год и на плановый период 2026 и 2027</a:t>
            </a:r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 годов».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B21ABAF-C284-7C35-D824-9E73DD5C4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25" y="64139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EA05479-DAB7-33CB-6E46-1B2DE414BEFE}"/>
              </a:ext>
            </a:extLst>
          </p:cNvPr>
          <p:cNvSpPr txBox="1"/>
          <p:nvPr/>
        </p:nvSpPr>
        <p:spPr>
          <a:xfrm>
            <a:off x="2228850" y="2546896"/>
            <a:ext cx="48234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сельского поселения на 2025 год и на плановый период 2026 и 2027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годов.</a:t>
            </a:r>
          </a:p>
        </p:txBody>
      </p:sp>
    </p:spTree>
    <p:extLst>
      <p:ext uri="{BB962C8B-B14F-4D97-AF65-F5344CB8AC3E}">
        <p14:creationId xmlns:p14="http://schemas.microsoft.com/office/powerpoint/2010/main" val="3666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95536" y="0"/>
            <a:ext cx="8496944" cy="1268760"/>
          </a:xfrm>
          <a:prstGeom prst="rect">
            <a:avLst/>
          </a:prstGeo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1" sz="4400" baseline="0">
                <a:ln w="12700">
                  <a:solidFill>
                    <a:schemeClr val="tx1">
                      <a:tint val="95000"/>
                    </a:schemeClr>
                  </a:solidFill>
                </a:ln>
                <a:gradFill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</a:gradFill>
                <a:effectLst>
                  <a:outerShdw blurRad="127000" algn="tl" rotWithShape="0">
                    <a:schemeClr val="bg1">
                      <a:alpha val="5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i="1" kern="0" dirty="0">
                <a:ln w="5080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Доходы бюджета</a:t>
            </a:r>
            <a:r>
              <a:rPr lang="ru-RU" altLang="ru-RU" sz="2400" b="1" kern="0" dirty="0">
                <a:ln w="5080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поступающие в бюджет денежные средства, за исключением средств, являющихся источниками финансирования дефицита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0" y="3140968"/>
            <a:ext cx="3347864" cy="37170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Поступления от уплаты </a:t>
            </a:r>
          </a:p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налогов, установленных </a:t>
            </a:r>
          </a:p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Налоговым Кодексом РФ: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налог на доходы </a:t>
            </a:r>
          </a:p>
          <a:p>
            <a:pPr algn="ctr"/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физических лиц;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единый сельскохозяйственный </a:t>
            </a:r>
          </a:p>
          <a:p>
            <a:pPr algn="ctr"/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налог;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налоги на имущество;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земельный налог;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госпошлина</a:t>
            </a: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3431493" y="3109565"/>
            <a:ext cx="2736304" cy="36450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Платежи, установленные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законодательством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Российской Федерации: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доходы от использования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муниципального 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имущества;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прочие доходы от 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компенсации затрат</a:t>
            </a: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6300192" y="3140968"/>
            <a:ext cx="2838415" cy="37170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Поступления от других бюджетов:     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субвенции бюджетам бюджетной системы Российской Федерации;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дотации бюджетам бюджетной системы Российской Федерации;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субсидии бюджетам бюджетной системы Российской Федерации (межбюджетные субсидии);</a:t>
            </a:r>
          </a:p>
          <a:p>
            <a:pPr algn="ctr"/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Иные межбюджетные трансферты</a:t>
            </a:r>
          </a:p>
          <a:p>
            <a:pPr algn="ctr"/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1475656" y="2636912"/>
            <a:ext cx="504825" cy="4921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7" name="AutoShape 23"/>
          <p:cNvSpPr>
            <a:spLocks noChangeArrowheads="1"/>
          </p:cNvSpPr>
          <p:nvPr/>
        </p:nvSpPr>
        <p:spPr bwMode="auto">
          <a:xfrm>
            <a:off x="7380312" y="2636912"/>
            <a:ext cx="504825" cy="4921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8" name="AutoShape 24"/>
          <p:cNvSpPr>
            <a:spLocks noChangeArrowheads="1"/>
          </p:cNvSpPr>
          <p:nvPr/>
        </p:nvSpPr>
        <p:spPr bwMode="auto">
          <a:xfrm>
            <a:off x="4499992" y="2636912"/>
            <a:ext cx="504825" cy="4921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grpSp>
        <p:nvGrpSpPr>
          <p:cNvPr id="9" name="Organization Chart 10"/>
          <p:cNvGrpSpPr>
            <a:grpSpLocks/>
          </p:cNvGrpSpPr>
          <p:nvPr/>
        </p:nvGrpSpPr>
        <p:grpSpPr bwMode="auto">
          <a:xfrm>
            <a:off x="252344" y="1197323"/>
            <a:ext cx="8711841" cy="1471613"/>
            <a:chOff x="73" y="874"/>
            <a:chExt cx="4748" cy="927"/>
          </a:xfrm>
          <a:blipFill>
            <a:blip r:embed="rId2"/>
            <a:tile tx="0" ty="0" sx="100000" sy="100000" flip="none" algn="tl"/>
          </a:blipFill>
        </p:grpSpPr>
        <p:cxnSp>
          <p:nvCxnSpPr>
            <p:cNvPr id="10" name="_s8196"/>
            <p:cNvCxnSpPr>
              <a:cxnSpLocks noChangeShapeType="1"/>
              <a:stCxn id="16" idx="0"/>
              <a:endCxn id="13" idx="2"/>
            </p:cNvCxnSpPr>
            <p:nvPr/>
          </p:nvCxnSpPr>
          <p:spPr bwMode="auto">
            <a:xfrm rot="16200000" flipV="1">
              <a:off x="3237" y="420"/>
              <a:ext cx="137" cy="1678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1" name="_s819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16200000" flipV="1">
              <a:off x="2442" y="1214"/>
              <a:ext cx="147" cy="98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2" name="_s8198"/>
            <p:cNvCxnSpPr>
              <a:cxnSpLocks noChangeShapeType="1"/>
            </p:cNvCxnSpPr>
            <p:nvPr/>
          </p:nvCxnSpPr>
          <p:spPr bwMode="auto">
            <a:xfrm rot="5400000" flipH="1" flipV="1">
              <a:off x="1583" y="465"/>
              <a:ext cx="137" cy="1589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3" name="_s8199"/>
            <p:cNvSpPr>
              <a:spLocks noChangeArrowheads="1"/>
            </p:cNvSpPr>
            <p:nvPr/>
          </p:nvSpPr>
          <p:spPr bwMode="auto">
            <a:xfrm>
              <a:off x="151" y="874"/>
              <a:ext cx="4631" cy="316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Доходы бюджета </a:t>
              </a:r>
              <a:r>
                <a:rPr kumimoji="0" lang="ru-RU" alt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Пожарского </a:t>
              </a:r>
              <a:r>
                <a:rPr kumimoji="0" lang="ru-RU" altLang="ru-RU" sz="28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сельского поселения</a:t>
              </a:r>
            </a:p>
          </p:txBody>
        </p:sp>
        <p:sp>
          <p:nvSpPr>
            <p:cNvPr id="14" name="_s8200"/>
            <p:cNvSpPr>
              <a:spLocks noChangeArrowheads="1"/>
            </p:cNvSpPr>
            <p:nvPr/>
          </p:nvSpPr>
          <p:spPr bwMode="auto">
            <a:xfrm>
              <a:off x="73" y="1327"/>
              <a:ext cx="1609" cy="45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5" name="_s8201"/>
            <p:cNvSpPr>
              <a:spLocks noChangeArrowheads="1"/>
            </p:cNvSpPr>
            <p:nvPr/>
          </p:nvSpPr>
          <p:spPr bwMode="auto">
            <a:xfrm>
              <a:off x="1760" y="1337"/>
              <a:ext cx="1609" cy="46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6" name="_s8202"/>
            <p:cNvSpPr>
              <a:spLocks noChangeArrowheads="1"/>
            </p:cNvSpPr>
            <p:nvPr/>
          </p:nvSpPr>
          <p:spPr bwMode="auto">
            <a:xfrm>
              <a:off x="3467" y="1327"/>
              <a:ext cx="1354" cy="46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Безвозмездные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поступления</a:t>
              </a:r>
            </a:p>
          </p:txBody>
        </p:sp>
      </p:grpSp>
    </p:spTree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7544" y="0"/>
            <a:ext cx="8280920" cy="1143000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1" sz="4400" baseline="0">
                <a:ln w="12700">
                  <a:solidFill>
                    <a:schemeClr val="tx1">
                      <a:tint val="95000"/>
                    </a:schemeClr>
                  </a:solidFill>
                </a:ln>
                <a:gradFill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</a:gradFill>
                <a:effectLst>
                  <a:outerShdw blurRad="127000" algn="tl" rotWithShape="0">
                    <a:schemeClr val="bg1">
                      <a:alpha val="5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b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</a:t>
            </a:r>
            <a:br>
              <a:rPr lang="ru-RU" altLang="ru-RU" sz="3200" b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межбюджетных отношениях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528" y="1124744"/>
            <a:ext cx="8496944" cy="1105921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"/>
              <a:buChar char="n"/>
              <a:defRPr kumimoji="1" sz="3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>
                  <a:shade val="75000"/>
                </a:schemeClr>
              </a:buClr>
              <a:buSzPct val="85000"/>
              <a:buFont typeface="Wingdings"/>
              <a:buChar char="n"/>
              <a:defRPr kumimoji="1" sz="28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4">
                  <a:shade val="50000"/>
                </a:schemeClr>
              </a:buClr>
              <a:buSzPct val="75000"/>
              <a:buFont typeface="Wingdings"/>
              <a:buChar char="n"/>
              <a:defRPr kumimoji="1" sz="2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6">
                  <a:shade val="50000"/>
                </a:schemeClr>
              </a:buClr>
              <a:buSzPct val="75000"/>
              <a:buFont typeface="Wingdings"/>
              <a:buChar char="n"/>
              <a:defRPr kumimoji="1" sz="2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3">
                  <a:shade val="50000"/>
                </a:schemeClr>
              </a:buClr>
              <a:buSzPct val="70000"/>
              <a:buFont typeface="Wingdings"/>
              <a:buChar char="n"/>
              <a:defRPr kumimoji="1" sz="2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>
                  <a:shade val="50000"/>
                </a:schemeClr>
              </a:buClr>
              <a:buSzPct val="6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2">
                  <a:shade val="50000"/>
                </a:schemeClr>
              </a:buClr>
              <a:buSzPct val="6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5">
                  <a:shade val="50000"/>
                </a:schemeClr>
              </a:buClr>
              <a:buSzPct val="6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5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ru-RU" altLang="ru-RU" sz="2000" b="1" i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Межбюджетные отношения</a:t>
            </a:r>
            <a:r>
              <a:rPr lang="ru-RU" altLang="ru-RU" sz="20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взаимоотношения между публично-правовыми образованиями по вопросам регулирования бюджетных правоотношений, организации и осуществления </a:t>
            </a:r>
            <a:r>
              <a:rPr lang="ru-RU" altLang="ru-RU" sz="20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бюджетного процесса.</a:t>
            </a:r>
          </a:p>
          <a:p>
            <a:pPr>
              <a:lnSpc>
                <a:spcPct val="90000"/>
              </a:lnSpc>
            </a:pPr>
            <a:endParaRPr lang="ru-RU" altLang="ru-RU" sz="1600" kern="0" dirty="0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2195736" y="2420888"/>
            <a:ext cx="4464496" cy="2376264"/>
          </a:xfrm>
          <a:prstGeom prst="octagon">
            <a:avLst>
              <a:gd name="adj" fmla="val 2928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это средства,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предоставляемые одним бюджетом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другому бюджету бюджетной системы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</p:txBody>
      </p:sp>
      <p:sp>
        <p:nvSpPr>
          <p:cNvPr id="5" name="Document"/>
          <p:cNvSpPr>
            <a:spLocks noEditPoints="1" noChangeArrowheads="1"/>
          </p:cNvSpPr>
          <p:nvPr/>
        </p:nvSpPr>
        <p:spPr bwMode="auto">
          <a:xfrm>
            <a:off x="250825" y="2349500"/>
            <a:ext cx="1352550" cy="18097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Document"/>
          <p:cNvSpPr>
            <a:spLocks noEditPoints="1" noChangeArrowheads="1"/>
          </p:cNvSpPr>
          <p:nvPr/>
        </p:nvSpPr>
        <p:spPr bwMode="auto">
          <a:xfrm>
            <a:off x="0" y="2420888"/>
            <a:ext cx="2017713" cy="21590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Дотации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 лат. "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" – дар, пожертвование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предоставляются без определения конкретной цели их использования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ocument"/>
          <p:cNvSpPr>
            <a:spLocks noEditPoints="1" noChangeArrowheads="1"/>
          </p:cNvSpPr>
          <p:nvPr/>
        </p:nvSpPr>
        <p:spPr bwMode="auto">
          <a:xfrm>
            <a:off x="6732588" y="2420938"/>
            <a:ext cx="2305050" cy="2087562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Иные межбюджетные трансферты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предоставляются на определённые цели</a:t>
            </a:r>
          </a:p>
        </p:txBody>
      </p:sp>
      <p:sp>
        <p:nvSpPr>
          <p:cNvPr id="8" name="Document"/>
          <p:cNvSpPr>
            <a:spLocks noEditPoints="1" noChangeArrowheads="1"/>
          </p:cNvSpPr>
          <p:nvPr/>
        </p:nvSpPr>
        <p:spPr bwMode="auto">
          <a:xfrm>
            <a:off x="1" y="4869160"/>
            <a:ext cx="3563888" cy="1988839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(от лат. "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Subvenire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" –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приходить на помощь) – предоставляются на финансирование "переданных" другим публично-правовым образованиям полномочий</a:t>
            </a:r>
          </a:p>
        </p:txBody>
      </p:sp>
      <p:sp>
        <p:nvSpPr>
          <p:cNvPr id="9" name="Document"/>
          <p:cNvSpPr>
            <a:spLocks noEditPoints="1" noChangeArrowheads="1"/>
          </p:cNvSpPr>
          <p:nvPr/>
        </p:nvSpPr>
        <p:spPr bwMode="auto">
          <a:xfrm>
            <a:off x="5004048" y="4869160"/>
            <a:ext cx="3888432" cy="18288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(от лат.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Subsidium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 – поддержка) – предоставляются на условиях долевого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расходов других бюджетов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4544" y="260648"/>
            <a:ext cx="9149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бюджета 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сельского поселения 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2025 и на плановый период 2026 и 2027 годов (руб.)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299146"/>
              </p:ext>
            </p:extLst>
          </p:nvPr>
        </p:nvGraphicFramePr>
        <p:xfrm>
          <a:off x="395536" y="1880240"/>
          <a:ext cx="7920880" cy="45035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2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402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9933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</a:t>
                      </a:r>
                      <a:endParaRPr lang="ru-RU" sz="18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/>
                        <a:t>Плановое значение</a:t>
                      </a: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</a:t>
                      </a:r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19144">
                <a:tc>
                  <a:txBody>
                    <a:bodyPr/>
                    <a:lstStyle/>
                    <a:p>
                      <a:pPr algn="ctr"/>
                      <a:r>
                        <a:rPr lang="ru-RU" sz="24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12 076 036</a:t>
                      </a: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00</a:t>
                      </a:r>
                      <a:b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12 849 862</a:t>
                      </a: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,00</a:t>
                      </a:r>
                      <a:b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13 581 492,00</a:t>
                      </a: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172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12 076 036</a:t>
                      </a: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00</a:t>
                      </a:r>
                      <a:b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12 849 862</a:t>
                      </a:r>
                      <a: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,00</a:t>
                      </a:r>
                      <a:br>
                        <a:rPr lang="ru-RU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13 581 492,00</a:t>
                      </a: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sz="24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(-) , профицит (+)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  <a:p>
                      <a:pPr algn="ctr"/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8892480" cy="836711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доходная часть бюджета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848872" cy="460851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440203"/>
              </p:ext>
            </p:extLst>
          </p:nvPr>
        </p:nvGraphicFramePr>
        <p:xfrm>
          <a:off x="467544" y="836711"/>
          <a:ext cx="8496944" cy="5183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212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247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 доходы, в том числе: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6020005,00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6384659,00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6784824,00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2113350,00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2271850,00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2449050,00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Единый сельскохозяйственный налог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21570,00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22800,00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24080,00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756496064"/>
                  </a:ext>
                </a:extLst>
              </a:tr>
              <a:tr h="429434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 на имущество физических лиц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1530586,00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1683644,00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1852009,00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9434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1665570,00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1690550,00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1715910,00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7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16800,00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ОТ ИСПОЛЬЗОВАНИЯ ИМУЩЕСТВА,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НАХОДЯЩЕГОСЯ В ГОСУДАРСТВЕННОЙ И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МУНИЦИПАЛЬНОЙ СОБСТВЕННОСТИ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672129,00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699015,00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726975,00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поступления, в том числе: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6056031,00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6465203,00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6796668,00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на выравнивание бюджетной обеспеченности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5639185,00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6011076,00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6326931,00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416846,00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454127,00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469737,00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 ДОХОДЫ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12076036,00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12849862,00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13581492,00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b="1" dirty="0"/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источниками дефицита бюджета.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Формирование расходов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pPr lvl="1" algn="just" eaLnBrk="1" hangingPunct="1">
              <a:buFont typeface="Wingdings 2" panose="05020102010507070707" pitchFamily="18" charset="2"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формирования расходов бюджета:</a:t>
            </a:r>
          </a:p>
          <a:p>
            <a:pPr lvl="1" algn="just" eaLnBrk="1" hangingPunct="1">
              <a:buFont typeface="Wingdings" panose="05000000000000000000" pitchFamily="2" charset="2"/>
              <a:buChar char="v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разделам;</a:t>
            </a:r>
          </a:p>
          <a:p>
            <a:pPr lvl="1" algn="just" eaLnBrk="1" hangingPunct="1">
              <a:buFont typeface="Wingdings" panose="05000000000000000000" pitchFamily="2" charset="2"/>
              <a:buChar char="v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ведомствам;</a:t>
            </a:r>
          </a:p>
          <a:p>
            <a:pPr lvl="1" algn="just" eaLnBrk="1" hangingPunct="1">
              <a:buFont typeface="Wingdings" panose="05000000000000000000" pitchFamily="2" charset="2"/>
              <a:buChar char="v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муниципальным программам  Новоселовского сельского поселения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8" y="3795390"/>
            <a:ext cx="8858250" cy="3571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Разделы классификации расходов бюджетов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4429125"/>
            <a:ext cx="1000125" cy="9286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01 «Общегосударственные вопросы»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72438" y="4429125"/>
            <a:ext cx="928687" cy="928688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07 «Образование»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75" y="4429125"/>
            <a:ext cx="1000125" cy="92868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02 «Национальная оборона»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75" y="5429250"/>
            <a:ext cx="1285875" cy="78581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08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«Культура , кинематография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75" y="4429125"/>
            <a:ext cx="1214438" cy="928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03 «Национальная безопасность и правоохранительная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00188" y="5429250"/>
            <a:ext cx="1071562" cy="7858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09 «Здравоохранение»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4813" y="4429125"/>
            <a:ext cx="1000125" cy="9286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04 «Национальная экономика»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6563" y="4429125"/>
            <a:ext cx="1071562" cy="92868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06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 «Охрана окружающей среды»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3188" y="5429250"/>
            <a:ext cx="1214437" cy="785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10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 «Социальная политика»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0688" y="4429125"/>
            <a:ext cx="1071562" cy="9286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05 «</a:t>
            </a:r>
            <a:r>
              <a:rPr lang="ru-RU" sz="1000" dirty="0">
                <a:solidFill>
                  <a:schemeClr val="tx1"/>
                </a:solidFill>
              </a:rPr>
              <a:t>Жилищно-коммунальное</a:t>
            </a:r>
            <a:r>
              <a:rPr lang="ru-RU" sz="1050" dirty="0">
                <a:solidFill>
                  <a:schemeClr val="tx1"/>
                </a:solidFill>
              </a:rPr>
              <a:t> хозяйство»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29063" y="5429250"/>
            <a:ext cx="1143000" cy="7858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2"/>
                </a:solidFill>
              </a:rPr>
              <a:t>11 «Физическая культура»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43500" y="5429250"/>
            <a:ext cx="1143000" cy="78581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12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 «Средства массовой информации»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57938" y="5429250"/>
            <a:ext cx="1357312" cy="1214438"/>
          </a:xfrm>
          <a:prstGeom prst="roundRect">
            <a:avLst/>
          </a:prstGeom>
          <a:solidFill>
            <a:srgbClr val="ED1F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13 «Обслуживание государственного и муниципального долга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786688" y="5429250"/>
            <a:ext cx="1214437" cy="12144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00000"/>
                </a:solidFill>
              </a:rPr>
              <a:t>14 «межбюджетные трансферты общего характера</a:t>
            </a:r>
            <a:r>
              <a:rPr lang="ru-RU" sz="1000" dirty="0">
                <a:solidFill>
                  <a:schemeClr val="tx1"/>
                </a:solidFill>
              </a:rPr>
              <a:t>»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8108951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718026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57515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34987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679576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8940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4608512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08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751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108325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535363" y="4822825"/>
            <a:ext cx="12144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679950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7323932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6038057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741233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91683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/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Расходы Пожарского сельского поселения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2025 и на плановый период 2026 и 2027 годов (руб.)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593341"/>
              </p:ext>
            </p:extLst>
          </p:nvPr>
        </p:nvGraphicFramePr>
        <p:xfrm>
          <a:off x="395536" y="1844823"/>
          <a:ext cx="8568952" cy="4167696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5458011,00</a:t>
                      </a: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5458248,00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5458248,00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414704,00</a:t>
                      </a: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451985,00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467595,00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1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500000,00</a:t>
                      </a: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500000,00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500000,00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100312610"/>
                  </a:ext>
                </a:extLst>
              </a:tr>
              <a:tr h="5542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4052004,00</a:t>
                      </a: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4363887,62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4618622,25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745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8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1651317,00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1765848,00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1881439,00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37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56230" marR="5623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309893,38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655587,75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21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  РАСХОДОВ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12076036,00</a:t>
                      </a: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12849862,00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13581492,00</a:t>
                      </a: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37" y="-10723"/>
            <a:ext cx="9036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2025 и  на плановый период 2026 и  2027 годов (руб.)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044803"/>
              </p:ext>
            </p:extLst>
          </p:nvPr>
        </p:nvGraphicFramePr>
        <p:xfrm>
          <a:off x="467544" y="1097272"/>
          <a:ext cx="7992888" cy="55931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51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60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51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5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 программы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2026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2027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7803">
                <a:tc>
                  <a:txBody>
                    <a:bodyPr/>
                    <a:lstStyle/>
                    <a:p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"Совершенствование местного самоуправления в администрации Пожарского сельского поселения Симферопольского района Республики Крым"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5375707,00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5374933,00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5374933,00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97803">
                <a:tc>
                  <a:txBody>
                    <a:bodyPr/>
                    <a:lstStyle/>
                    <a:p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"Управление имуществом Пожарского сельского поселения Симферопольского района Республики Крым"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500000,00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500000,00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500000,00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2392510"/>
                  </a:ext>
                </a:extLst>
              </a:tr>
              <a:tr h="11609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"Благоустройство Пожарского сельского поселения Симферопольского района Республики Крым"</a:t>
                      </a:r>
                      <a:endParaRPr lang="ru-RU" sz="14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4052004,00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4363887,62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4618622,25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09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по передаче части полномочий в сфере культуры Пожарского сельского поселения Симферопольского района Республики Крым"</a:t>
                      </a:r>
                      <a:endParaRPr lang="ru-RU" sz="16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1651317,00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1765848,00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1881439,00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i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544616"/>
          </a:xfrm>
        </p:spPr>
        <p:txBody>
          <a:bodyPr>
            <a:normAutofit fontScale="92500" lnSpcReduction="10000"/>
          </a:bodyPr>
          <a:lstStyle/>
          <a:p>
            <a:pPr marL="137160" indent="0" algn="ctr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 администрацией Пожарского сельского поселения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адрес: Республика Крым, Симферопольский р-он, с. Пожарское, 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ул.Победы,89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37160" indent="0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электронной почты: </a:t>
            </a:r>
            <a:r>
              <a:rPr lang="en-US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sovet-297554@mail.ru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официальной странице муниципального образования Симферопольский район на портале Правительства Республики Крым </a:t>
            </a:r>
            <a:r>
              <a:rPr lang="en-US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simfmo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rk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gov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разделе «Муниципальные образования района. Пожарское сельское поселение» и на информационном стенде, расположенном у здания администрации по адресу: Республика Крым, Симферопольский район,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с.Пожарское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ул.Победы,89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 размещен на  Официальном сайте  администрации Пожарского сельского поселения в отдельной рубрике «Бюджет для граждан»</a:t>
            </a:r>
          </a:p>
          <a:p>
            <a:pPr algn="ctr"/>
            <a:endParaRPr lang="ru-RU" sz="2400" b="1" i="1" dirty="0"/>
          </a:p>
          <a:p>
            <a:pPr marL="137160" indent="0" algn="ctr">
              <a:buNone/>
            </a:pPr>
            <a:r>
              <a:rPr lang="ru-RU" sz="2400" b="1" i="1" dirty="0"/>
              <a:t>	</a:t>
            </a:r>
          </a:p>
          <a:p>
            <a:pPr marL="137160" indent="0" algn="ctr">
              <a:buNone/>
            </a:pPr>
            <a:endParaRPr lang="ru-RU" sz="1800" i="1" dirty="0"/>
          </a:p>
          <a:p>
            <a:pPr marL="137160" indent="0" algn="ctr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7164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80920" cy="1296144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tx1"/>
                </a:solidFill>
              </a:rPr>
              <a:t>Уважаемые жители        Пожарского сельского поселения</a:t>
            </a:r>
            <a:r>
              <a:rPr lang="ru-RU" b="1" i="1" dirty="0">
                <a:solidFill>
                  <a:srgbClr val="FFFF00"/>
                </a:solidFill>
              </a:rPr>
              <a:t>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84784"/>
            <a:ext cx="8964488" cy="5373216"/>
          </a:xfrm>
        </p:spPr>
        <p:txBody>
          <a:bodyPr>
            <a:normAutofit fontScale="92500" lnSpcReduction="20000"/>
          </a:bodyPr>
          <a:lstStyle/>
          <a:p>
            <a:pPr indent="357188" algn="just"/>
            <a:endParaRPr lang="ru-RU" sz="9600" i="1" dirty="0">
              <a:solidFill>
                <a:schemeClr val="tx1">
                  <a:lumMod val="95000"/>
                </a:schemeClr>
              </a:solidFill>
            </a:endParaRPr>
          </a:p>
          <a:p>
            <a:pPr indent="357188"/>
            <a:r>
              <a:rPr lang="ru-RU" sz="9600" b="1" i="1" dirty="0">
                <a:solidFill>
                  <a:schemeClr val="tx1">
                    <a:lumMod val="95000"/>
                  </a:schemeClr>
                </a:solidFill>
              </a:rPr>
              <a:t>«</a:t>
            </a:r>
            <a:r>
              <a:rPr lang="ru-RU" sz="7300" b="1" i="1" dirty="0">
                <a:solidFill>
                  <a:schemeClr val="tx1">
                    <a:lumMod val="95000"/>
                  </a:schemeClr>
                </a:solidFill>
              </a:rPr>
              <a:t>Бюджет для граждан»  </a:t>
            </a:r>
          </a:p>
          <a:p>
            <a:pPr indent="357188" algn="just"/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один из инструментов, который призван обеспечить прозрачность и открытость бюджетного процесса для граждан. Он создан для привлечения жителей, не обладающих специальными знаниями в сфере бюджетного законодательства, к участию в обсуждении вопросов формирования бюджета и его исполнения. Информация размещаемая в разделе «Бюджет для граждан», в доступной форме знакомит граждан с основными целями, задачами и приоритетными направлениями бюджетной политики поселения. </a:t>
            </a:r>
          </a:p>
          <a:p>
            <a:pPr indent="357188" algn="just"/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Надеемся, что представление бюджета и бюджетного процесса в понятной для жителей форме, повысит уровень общественного участия граждан в жизни Новоселовского  сельского поселения.</a:t>
            </a:r>
          </a:p>
          <a:p>
            <a:pPr indent="357188" algn="r"/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Председатель Пожарского сельского совета-</a:t>
            </a:r>
          </a:p>
          <a:p>
            <a:pPr indent="357188" algn="r"/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глава администрации Пожарского сельского поселения </a:t>
            </a:r>
          </a:p>
          <a:p>
            <a:pPr indent="357188" algn="r"/>
            <a:r>
              <a:rPr lang="ru-RU" i="1" dirty="0" err="1">
                <a:solidFill>
                  <a:schemeClr val="tx1">
                    <a:lumMod val="95000"/>
                  </a:schemeClr>
                </a:solidFill>
              </a:rPr>
              <a:t>Е.А.Мартыненкова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0"/>
            <a:ext cx="4860032" cy="6858000"/>
          </a:xfrm>
        </p:spPr>
        <p:txBody>
          <a:bodyPr>
            <a:normAutofit fontScale="25000" lnSpcReduction="20000"/>
          </a:bodyPr>
          <a:lstStyle/>
          <a:p>
            <a:endParaRPr b="1" dirty="0" i="1" lang="ru-RU" u="sng"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>
              <a:lnSpc>
                <a:spcPct val="120000"/>
              </a:lnSpc>
            </a:pPr>
            <a:r>
              <a:rPr b="1" dirty="0" i="1" lang="ru-RU" sz="9600" u="sng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БЮДЖЕТ</a:t>
            </a:r>
            <a:r>
              <a:rPr b="1"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– </a:t>
            </a: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форма образования и расходования денежных средств для решения задач и функций государства и местного самоуправления.</a:t>
            </a:r>
          </a:p>
          <a:p>
            <a:pPr>
              <a:lnSpc>
                <a:spcPct val="120000"/>
              </a:lnSpc>
            </a:pPr>
            <a:r>
              <a:rPr dirty="0" lang="x-none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Каждое публично-правовое образование имеет свой БЮДЖЕТ</a:t>
            </a: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:</a:t>
            </a:r>
            <a:r>
              <a:rPr dirty="0" lang="x-none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 </a:t>
            </a:r>
            <a:endParaRPr dirty="0" lang="ru-RU" sz="9600">
              <a:solidFill>
                <a:schemeClr val="accent5"/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  <a:p>
            <a:pPr lvl="0">
              <a:lnSpc>
                <a:spcPct val="120000"/>
              </a:lnSpc>
            </a:pP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Российская Федерация - </a:t>
            </a:r>
            <a:r>
              <a:rPr dirty="0" i="1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федеральный бюджет</a:t>
            </a: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;</a:t>
            </a:r>
          </a:p>
          <a:p>
            <a:pPr lvl="0">
              <a:lnSpc>
                <a:spcPct val="120000"/>
              </a:lnSpc>
            </a:pP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субъекты Российской Федерации – </a:t>
            </a:r>
            <a:r>
              <a:rPr dirty="0" i="1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областной, краевой, республиканские бюджеты</a:t>
            </a: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; </a:t>
            </a:r>
          </a:p>
          <a:p>
            <a:pPr lvl="0">
              <a:lnSpc>
                <a:spcPct val="120000"/>
              </a:lnSpc>
            </a:pP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муниципальные районы, городские округа, городские и сельские поселения – </a:t>
            </a:r>
            <a:r>
              <a:rPr dirty="0" i="1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местные бюджеты</a:t>
            </a:r>
            <a:r>
              <a:rPr dirty="0" lang="ru-RU" sz="9600">
                <a:solidFill>
                  <a:schemeClr val="accent5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.</a:t>
            </a:r>
          </a:p>
          <a:p>
            <a:endParaRPr dirty="0" lang="ru-RU"/>
          </a:p>
        </p:txBody>
      </p:sp>
      <p:pic>
        <p:nvPicPr>
          <p:cNvPr id="5" name="Picture 2"/>
          <p:cNvPicPr>
            <a:picLocks noChangeArrowheads="1" noChangeAspect="1" noGrp="1"/>
          </p:cNvPicPr>
          <p:nvPr>
            <p:ph idx="4294967295" sz="half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" t="-1562"/>
          <a:stretch>
            <a:fillRect/>
          </a:stretch>
        </p:blipFill>
        <p:spPr bwMode="auto">
          <a:xfrm>
            <a:off x="0" y="981075"/>
            <a:ext cx="38893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чем основано составление проекта бюджета</a:t>
            </a: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0" y="1714488"/>
            <a:ext cx="8929718" cy="1071570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проекта бюджета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 основывается на: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877" y="3393281"/>
            <a:ext cx="2714644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Прогнозе социально – экономического развития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3429000"/>
            <a:ext cx="2786082" cy="30003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Основных направлениях налоговой и бюджетной политики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3429000"/>
            <a:ext cx="2500330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программах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596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7554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2857496"/>
            <a:ext cx="2643206" cy="428628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24548467"/>
      </p:ext>
    </p:extLst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644"/>
            <a:ext cx="936104" cy="127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435975" cy="6264275"/>
          </a:xfrm>
        </p:spPr>
        <p:txBody>
          <a:bodyPr/>
          <a:lstStyle/>
          <a:p>
            <a:endParaRPr lang="ru-RU" altLang="ru-RU" sz="1600" dirty="0"/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бюджетной и налоговой политики:</a:t>
            </a:r>
          </a:p>
          <a:p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сбалансированности и устойчивости местного бюджета; 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инвестиционной активности хозяйствующих субъектов, осуществляющих деятельность на территории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поселения;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управления муниципальными финансами, эффективности расходования бюджетных средств;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роста доходной части консолидированного бюджета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поселения; 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упорядочение существующих налоговых льгот путем отмены неэффективных льгот; предоставление налоговых   льгот,  носящих  ограниченный во времени характер;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управления и распоряжения муниципальным имуществом, увеличение доходов от его использования; </a:t>
            </a:r>
          </a:p>
        </p:txBody>
      </p:sp>
    </p:spTree>
    <p:extLst>
      <p:ext uri="{BB962C8B-B14F-4D97-AF65-F5344CB8AC3E}">
        <p14:creationId xmlns:p14="http://schemas.microsoft.com/office/powerpoint/2010/main" val="1595750491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78618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3"/>
          <p:cNvSpPr txBox="1">
            <a:spLocks/>
          </p:cNvSpPr>
          <p:nvPr/>
        </p:nvSpPr>
        <p:spPr>
          <a:xfrm>
            <a:off x="3707904" y="-243408"/>
            <a:ext cx="5436096" cy="746144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600" b="1" i="1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9600" b="1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Доходы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бюджета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Пожарского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сельского поселения– поступающие в бюджет поселения денежные средства.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ru-RU" sz="9600" b="1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бюджета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Пожарского</a:t>
            </a: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сельского поселения– выплачиваемые из бюджета поселения денежные средства.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x-none" sz="9600" b="1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Дефицит бюджета</a:t>
            </a:r>
            <a:r>
              <a:rPr kumimoji="0" lang="x-none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превышение расходов над доходами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его наличии при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нимается решение об источниках покрытия дефицита: использовать имеющиеся остатки, взять в долг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(кредит).</a:t>
            </a:r>
            <a:r>
              <a:rPr kumimoji="0" lang="ru-RU" sz="9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x-none" sz="9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Профицит бюджета</a:t>
            </a:r>
            <a:r>
              <a:rPr kumimoji="0" lang="x-none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превышение доходов над расходами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его наличии при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нимается решение как использовать: накапливать резервы, остатки, погашать долг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9512" y="0"/>
            <a:ext cx="8964488" cy="170080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6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Бюджетный процесс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законодательно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регламентированная деятельность по составлению и рассмотрению проекта бюджета, утверждению и исполнению бюджета, контролю за его исполнением, составлению, внешней проверке, рассмотрению и утверждению бюджетной отчётности.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</a:t>
            </a:r>
            <a: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Oval 27"/>
          <p:cNvSpPr>
            <a:spLocks noChangeArrowheads="1"/>
          </p:cNvSpPr>
          <p:nvPr/>
        </p:nvSpPr>
        <p:spPr bwMode="auto">
          <a:xfrm>
            <a:off x="3635375" y="3068638"/>
            <a:ext cx="2519363" cy="1512887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/>
              <a:t>Бюджетный</a:t>
            </a:r>
          </a:p>
          <a:p>
            <a:pPr algn="ctr" eaLnBrk="1" hangingPunct="1"/>
            <a:r>
              <a:rPr lang="ru-RU" altLang="ru-RU" sz="2400" b="1" dirty="0"/>
              <a:t>процесс</a:t>
            </a:r>
          </a:p>
        </p:txBody>
      </p:sp>
      <p:sp>
        <p:nvSpPr>
          <p:cNvPr id="4" name="Oval 29"/>
          <p:cNvSpPr>
            <a:spLocks noChangeArrowheads="1"/>
          </p:cNvSpPr>
          <p:nvPr/>
        </p:nvSpPr>
        <p:spPr bwMode="auto">
          <a:xfrm>
            <a:off x="755650" y="2133600"/>
            <a:ext cx="2736850" cy="1584325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Утверждение </a:t>
            </a:r>
          </a:p>
          <a:p>
            <a:pPr algn="ctr" eaLnBrk="1" hangingPunct="1"/>
            <a:r>
              <a:rPr lang="ru-RU" altLang="ru-RU" b="1" dirty="0"/>
              <a:t>отчёта об исполнении</a:t>
            </a:r>
          </a:p>
          <a:p>
            <a:pPr algn="ctr" eaLnBrk="1" hangingPunct="1"/>
            <a:r>
              <a:rPr lang="ru-RU" altLang="ru-RU" b="1" dirty="0"/>
              <a:t> бюджета </a:t>
            </a:r>
          </a:p>
          <a:p>
            <a:pPr algn="ctr" eaLnBrk="1" hangingPunct="1"/>
            <a:r>
              <a:rPr lang="ru-RU" altLang="ru-RU" b="1" dirty="0"/>
              <a:t>предыдущего года</a:t>
            </a:r>
          </a:p>
        </p:txBody>
      </p:sp>
      <p:sp>
        <p:nvSpPr>
          <p:cNvPr id="5" name="Oval 30"/>
          <p:cNvSpPr>
            <a:spLocks noChangeArrowheads="1"/>
          </p:cNvSpPr>
          <p:nvPr/>
        </p:nvSpPr>
        <p:spPr bwMode="auto">
          <a:xfrm>
            <a:off x="971550" y="4005263"/>
            <a:ext cx="2665413" cy="15113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Формирование</a:t>
            </a:r>
          </a:p>
          <a:p>
            <a:pPr algn="ctr" eaLnBrk="1" hangingPunct="1"/>
            <a:r>
              <a:rPr lang="ru-RU" altLang="ru-RU" b="1" dirty="0"/>
              <a:t>отчёта об исполнении</a:t>
            </a:r>
          </a:p>
          <a:p>
            <a:pPr algn="ctr" eaLnBrk="1" hangingPunct="1"/>
            <a:r>
              <a:rPr lang="ru-RU" altLang="ru-RU" b="1" dirty="0"/>
              <a:t>бюджета </a:t>
            </a:r>
          </a:p>
          <a:p>
            <a:pPr algn="ctr" eaLnBrk="1" hangingPunct="1"/>
            <a:r>
              <a:rPr lang="ru-RU" altLang="ru-RU" b="1" dirty="0"/>
              <a:t>предыдущего года</a:t>
            </a:r>
          </a:p>
        </p:txBody>
      </p:sp>
      <p:sp>
        <p:nvSpPr>
          <p:cNvPr id="6" name="Oval 31"/>
          <p:cNvSpPr>
            <a:spLocks noChangeArrowheads="1"/>
          </p:cNvSpPr>
          <p:nvPr/>
        </p:nvSpPr>
        <p:spPr bwMode="auto">
          <a:xfrm>
            <a:off x="3563938" y="4941888"/>
            <a:ext cx="2952750" cy="12954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Исполнение </a:t>
            </a:r>
          </a:p>
          <a:p>
            <a:pPr algn="ctr" eaLnBrk="1" hangingPunct="1"/>
            <a:r>
              <a:rPr lang="ru-RU" altLang="ru-RU" b="1" dirty="0"/>
              <a:t>бюджета </a:t>
            </a:r>
          </a:p>
          <a:p>
            <a:pPr algn="ctr" eaLnBrk="1" hangingPunct="1"/>
            <a:r>
              <a:rPr lang="ru-RU" altLang="ru-RU" b="1" dirty="0"/>
              <a:t>в текущем году</a:t>
            </a:r>
          </a:p>
        </p:txBody>
      </p:sp>
      <p:sp>
        <p:nvSpPr>
          <p:cNvPr id="7" name="Oval 32"/>
          <p:cNvSpPr>
            <a:spLocks noChangeArrowheads="1"/>
          </p:cNvSpPr>
          <p:nvPr/>
        </p:nvSpPr>
        <p:spPr bwMode="auto">
          <a:xfrm>
            <a:off x="6300788" y="4005263"/>
            <a:ext cx="2520950" cy="1439862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Утверждение </a:t>
            </a:r>
          </a:p>
          <a:p>
            <a:pPr algn="ctr" eaLnBrk="1" hangingPunct="1"/>
            <a:r>
              <a:rPr lang="ru-RU" altLang="ru-RU" b="1" dirty="0"/>
              <a:t>бюджета</a:t>
            </a:r>
          </a:p>
          <a:p>
            <a:pPr algn="ctr" eaLnBrk="1" hangingPunct="1"/>
            <a:r>
              <a:rPr lang="ru-RU" altLang="ru-RU" b="1" dirty="0"/>
              <a:t>очередного года</a:t>
            </a:r>
          </a:p>
        </p:txBody>
      </p:sp>
      <p:sp>
        <p:nvSpPr>
          <p:cNvPr id="8" name="Oval 33"/>
          <p:cNvSpPr>
            <a:spLocks noChangeArrowheads="1"/>
          </p:cNvSpPr>
          <p:nvPr/>
        </p:nvSpPr>
        <p:spPr bwMode="auto">
          <a:xfrm>
            <a:off x="6227763" y="2276475"/>
            <a:ext cx="2447925" cy="1439863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Рассмотрение</a:t>
            </a:r>
          </a:p>
          <a:p>
            <a:pPr algn="ctr" eaLnBrk="1" hangingPunct="1"/>
            <a:r>
              <a:rPr lang="ru-RU" altLang="ru-RU" b="1" dirty="0"/>
              <a:t>проекта бюджета</a:t>
            </a:r>
          </a:p>
          <a:p>
            <a:pPr algn="ctr" eaLnBrk="1" hangingPunct="1"/>
            <a:r>
              <a:rPr lang="ru-RU" altLang="ru-RU" b="1" dirty="0"/>
              <a:t>очередного года</a:t>
            </a:r>
          </a:p>
        </p:txBody>
      </p:sp>
      <p:sp>
        <p:nvSpPr>
          <p:cNvPr id="9" name="Oval 34"/>
          <p:cNvSpPr>
            <a:spLocks noChangeArrowheads="1"/>
          </p:cNvSpPr>
          <p:nvPr/>
        </p:nvSpPr>
        <p:spPr bwMode="auto">
          <a:xfrm>
            <a:off x="3419475" y="1557338"/>
            <a:ext cx="2736850" cy="12954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Составление </a:t>
            </a:r>
          </a:p>
          <a:p>
            <a:pPr algn="ctr" eaLnBrk="1" hangingPunct="1"/>
            <a:r>
              <a:rPr lang="ru-RU" altLang="ru-RU" b="1" dirty="0"/>
              <a:t>проекта бюджета</a:t>
            </a:r>
          </a:p>
          <a:p>
            <a:pPr algn="ctr" eaLnBrk="1" hangingPunct="1"/>
            <a:r>
              <a:rPr lang="ru-RU" altLang="ru-RU" b="1" dirty="0"/>
              <a:t> очередного года</a:t>
            </a:r>
          </a:p>
        </p:txBody>
      </p:sp>
      <p:sp>
        <p:nvSpPr>
          <p:cNvPr id="10" name="Line 35"/>
          <p:cNvSpPr>
            <a:spLocks noChangeShapeType="1"/>
          </p:cNvSpPr>
          <p:nvPr/>
        </p:nvSpPr>
        <p:spPr bwMode="auto">
          <a:xfrm>
            <a:off x="3419475" y="3213100"/>
            <a:ext cx="3603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36"/>
          <p:cNvSpPr>
            <a:spLocks noChangeShapeType="1"/>
          </p:cNvSpPr>
          <p:nvPr/>
        </p:nvSpPr>
        <p:spPr bwMode="auto">
          <a:xfrm>
            <a:off x="4787900" y="28527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37"/>
          <p:cNvSpPr>
            <a:spLocks noChangeShapeType="1"/>
          </p:cNvSpPr>
          <p:nvPr/>
        </p:nvSpPr>
        <p:spPr bwMode="auto">
          <a:xfrm flipV="1">
            <a:off x="6084888" y="3357563"/>
            <a:ext cx="2873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38"/>
          <p:cNvSpPr>
            <a:spLocks noChangeShapeType="1"/>
          </p:cNvSpPr>
          <p:nvPr/>
        </p:nvSpPr>
        <p:spPr bwMode="auto">
          <a:xfrm flipH="1">
            <a:off x="3419475" y="4076700"/>
            <a:ext cx="2889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39"/>
          <p:cNvSpPr>
            <a:spLocks noChangeShapeType="1"/>
          </p:cNvSpPr>
          <p:nvPr/>
        </p:nvSpPr>
        <p:spPr bwMode="auto">
          <a:xfrm>
            <a:off x="4859338" y="45815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40"/>
          <p:cNvSpPr>
            <a:spLocks noChangeShapeType="1"/>
          </p:cNvSpPr>
          <p:nvPr/>
        </p:nvSpPr>
        <p:spPr bwMode="auto">
          <a:xfrm>
            <a:off x="6011863" y="4149725"/>
            <a:ext cx="4318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AutoShape 49"/>
          <p:cNvSpPr>
            <a:spLocks noChangeArrowheads="1"/>
          </p:cNvSpPr>
          <p:nvPr/>
        </p:nvSpPr>
        <p:spPr bwMode="auto">
          <a:xfrm>
            <a:off x="8604250" y="3284538"/>
            <a:ext cx="360363" cy="1152525"/>
          </a:xfrm>
          <a:prstGeom prst="curvedLeftArrow">
            <a:avLst>
              <a:gd name="adj1" fmla="val 61314"/>
              <a:gd name="adj2" fmla="val 125279"/>
              <a:gd name="adj3" fmla="val 33333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7" name="AutoShape 52"/>
          <p:cNvSpPr>
            <a:spLocks noChangeArrowheads="1"/>
          </p:cNvSpPr>
          <p:nvPr/>
        </p:nvSpPr>
        <p:spPr bwMode="auto">
          <a:xfrm rot="21000000">
            <a:off x="2700338" y="1773238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8" name="AutoShape 53"/>
          <p:cNvSpPr>
            <a:spLocks noChangeArrowheads="1"/>
          </p:cNvSpPr>
          <p:nvPr/>
        </p:nvSpPr>
        <p:spPr bwMode="auto">
          <a:xfrm rot="1200000">
            <a:off x="6227763" y="1916113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9" name="AutoShape 55"/>
          <p:cNvSpPr>
            <a:spLocks noChangeArrowheads="1"/>
          </p:cNvSpPr>
          <p:nvPr/>
        </p:nvSpPr>
        <p:spPr bwMode="auto">
          <a:xfrm rot="9600000">
            <a:off x="6516688" y="5445125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20" name="AutoShape 56"/>
          <p:cNvSpPr>
            <a:spLocks noChangeArrowheads="1"/>
          </p:cNvSpPr>
          <p:nvPr/>
        </p:nvSpPr>
        <p:spPr bwMode="auto">
          <a:xfrm rot="12000000">
            <a:off x="2843213" y="5445125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21" name="AutoShape 58"/>
          <p:cNvSpPr>
            <a:spLocks noChangeArrowheads="1"/>
          </p:cNvSpPr>
          <p:nvPr/>
        </p:nvSpPr>
        <p:spPr bwMode="auto">
          <a:xfrm rot="16200000">
            <a:off x="215106" y="3680620"/>
            <a:ext cx="1152525" cy="360362"/>
          </a:xfrm>
          <a:prstGeom prst="curvedDownArrow">
            <a:avLst>
              <a:gd name="adj1" fmla="val 63965"/>
              <a:gd name="adj2" fmla="val 127930"/>
              <a:gd name="adj3" fmla="val 33333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728" y="176213"/>
            <a:ext cx="7099697" cy="1327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 И ГРАЖДАНИН</a:t>
            </a:r>
            <a:endParaRPr lang="ru-RU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982" y="1690688"/>
            <a:ext cx="2818210" cy="27606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как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0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формировать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доход бюджета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5464969" y="1612901"/>
            <a:ext cx="278725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как </a:t>
            </a: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получатель социальных </a:t>
            </a:r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eaLnBrk="1" hangingPunct="1"/>
            <a:endParaRPr lang="ru-RU" altLang="ru-RU" sz="2400" b="1" dirty="0">
              <a:latin typeface="Arial" charset="0"/>
            </a:endParaRPr>
          </a:p>
          <a:p>
            <a:pPr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социальные гарантии – расходную часть бюджета (образование, культура, социальные льготы и другие направления социальной гарантии населению</a:t>
            </a:r>
            <a:r>
              <a:rPr lang="ru-RU" altLang="ru-RU" sz="2400" b="1" dirty="0">
                <a:latin typeface="Arial" charset="0"/>
              </a:rPr>
              <a:t>)</a:t>
            </a:r>
            <a:endParaRPr lang="ru-RU" altLang="ru-RU" sz="2400" dirty="0">
              <a:latin typeface="Arial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537223" y="2687639"/>
            <a:ext cx="692944" cy="339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410325" y="2776539"/>
            <a:ext cx="694135" cy="338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7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398" y="4059239"/>
            <a:ext cx="3449240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287" y="809626"/>
            <a:ext cx="7100888" cy="13255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ПУБЛИЧНЫЕ СЛУШАНИЯ 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ПО ПРОЕКТУ БЮДЖЕТА</a:t>
            </a:r>
            <a:endParaRPr lang="ru-RU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985" y="3935413"/>
            <a:ext cx="7960519" cy="2451100"/>
          </a:xfrm>
        </p:spPr>
        <p:txBody>
          <a:bodyPr rtlCol="0">
            <a:normAutofit fontScale="850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слушания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форма участия населения в осуществлении местного самоуправления, это средства развития местной демократии, способ привлечения граждан к осуществлению вопросов, находящихся в компетенции муниципальной власти.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публичных слушаний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преследует цели обеспечения гласности при подготовке и принятии доходов, информирования населения о предполагаемых решениях ОМС. Кроме того, публичные слушания позволяют выявить общественное мнение по проектам муниципальных правовых актов, служат цели выработки предложений и рекомендаций граждан.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4" y="147639"/>
            <a:ext cx="2499122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4485</TotalTime>
  <Words>1326</Words>
  <Application>Microsoft Office PowerPoint</Application>
  <PresentationFormat>Экран (4:3)</PresentationFormat>
  <Paragraphs>294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Интеграл</vt:lpstr>
      <vt:lpstr>Презентация PowerPoint</vt:lpstr>
      <vt:lpstr>Уважаемые жители        Пожарского сельского поселения!</vt:lpstr>
      <vt:lpstr>Презентация PowerPoint</vt:lpstr>
      <vt:lpstr>На чем основано составление проекта бюджета</vt:lpstr>
      <vt:lpstr>Презентация PowerPoint</vt:lpstr>
      <vt:lpstr>Презентация PowerPoint</vt:lpstr>
      <vt:lpstr>Презентация PowerPoint</vt:lpstr>
      <vt:lpstr>БЮДЖЕТ И ГРАЖДАНИН</vt:lpstr>
      <vt:lpstr>ПУБЛИЧНЫЕ СЛУШАНИЯ  ПО ПРОЕКТУ БЮДЖЕТА</vt:lpstr>
      <vt:lpstr>Презентация PowerPoint</vt:lpstr>
      <vt:lpstr>Презентация PowerPoint</vt:lpstr>
      <vt:lpstr>Презентация PowerPoint</vt:lpstr>
      <vt:lpstr>доходная часть бюджета   руб.</vt:lpstr>
      <vt:lpstr>Расходы бюджета</vt:lpstr>
      <vt:lpstr>Презентация PowerPoint</vt:lpstr>
      <vt:lpstr>Презентация PowerPoint</vt:lpstr>
      <vt:lpstr>Контактная информация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Давыдова</dc:creator>
  <cp:lastModifiedBy>Админ</cp:lastModifiedBy>
  <cp:revision>579</cp:revision>
  <cp:lastPrinted>2014-12-09T07:54:47Z</cp:lastPrinted>
  <dcterms:created xsi:type="dcterms:W3CDTF">2014-11-13T03:58:22Z</dcterms:created>
  <dcterms:modified xsi:type="dcterms:W3CDTF">2025-02-17T12:54:16Z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2465146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S10.3.1</vt:lpwstr>
  </property>
</Properties>
</file>