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61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5408"/>
    <a:srgbClr val="3441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4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Доходы всего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6868318050131184E-2"/>
                  <c:y val="-0.319913858777596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291373608060645"/>
                      <c:h val="0.20055708095925848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29462645176177"/>
                  <c:y val="-0.307348985033408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595515028244728"/>
                      <c:h val="0.2005570809592584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13225029.02</c:v>
                </c:pt>
                <c:pt idx="1">
                  <c:v>22455617.16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277335536"/>
        <c:axId val="277335920"/>
        <c:axId val="0"/>
      </c:bar3DChart>
      <c:catAx>
        <c:axId val="2773355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77335920"/>
        <c:crosses val="autoZero"/>
        <c:auto val="1"/>
        <c:lblAlgn val="ctr"/>
        <c:lblOffset val="100"/>
        <c:noMultiLvlLbl val="0"/>
      </c:catAx>
      <c:valAx>
        <c:axId val="2773359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773355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449416640177044E-2"/>
          <c:y val="0.37852059647693476"/>
          <c:w val="0.86449834587174301"/>
          <c:h val="0.534585354713673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3713332.72</c:v>
                </c:pt>
                <c:pt idx="1">
                  <c:v>869563.36</c:v>
                </c:pt>
                <c:pt idx="2">
                  <c:v>17872721.079999998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6.2582963950599868E-2"/>
          <c:y val="4.5485378167857859E-2"/>
          <c:w val="0.82451003833712522"/>
          <c:h val="0.25937032128705306"/>
        </c:manualLayout>
      </c:layout>
      <c:overlay val="0"/>
      <c:txPr>
        <a:bodyPr/>
        <a:lstStyle/>
        <a:p>
          <a:pPr>
            <a:defRPr b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1875000000000008E-2"/>
                  <c:y val="-0.2750000000000000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354166666666667"/>
                      <c:h val="0.1387500000000000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8.0208333333333326E-2"/>
                  <c:y val="-0.21249999999999999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437499999999999"/>
                      <c:h val="0.13875000000000001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23615864.670000002</c:v>
                </c:pt>
                <c:pt idx="1">
                  <c:v>21893494.140000001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277915560"/>
        <c:axId val="277920040"/>
        <c:axId val="0"/>
      </c:bar3DChart>
      <c:catAx>
        <c:axId val="2779155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2000" b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77920040"/>
        <c:crosses val="autoZero"/>
        <c:auto val="1"/>
        <c:lblAlgn val="ctr"/>
        <c:lblOffset val="100"/>
        <c:noMultiLvlLbl val="0"/>
      </c:catAx>
      <c:valAx>
        <c:axId val="2779200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77915560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2800" b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/>
      <c:overlay val="0"/>
      <c:txPr>
        <a:bodyPr/>
        <a:lstStyle/>
        <a:p>
          <a:pPr>
            <a:defRPr sz="2800" b="1">
              <a:solidFill>
                <a:schemeClr val="accent5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0.66149</cdr:x>
      <cdr:y>0.17719</cdr:y>
    </cdr:from>
    <cdr:to>
      <cdr:x>0.81505</cdr:x>
      <cdr:y>0.31893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032448" y="720080"/>
          <a:ext cx="936104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92,71</a:t>
          </a:r>
          <a:r>
            <a:rPr lang="ru-RU" sz="2400" b="1" dirty="0" smtClean="0">
              <a:solidFill>
                <a:schemeClr val="accent6">
                  <a:lumMod val="75000"/>
                </a:schemeClr>
              </a:solidFill>
            </a:rPr>
            <a:t>%</a:t>
          </a:r>
          <a:endParaRPr lang="ru-RU" sz="2400" b="1" dirty="0">
            <a:solidFill>
              <a:schemeClr val="accent6">
                <a:lumMod val="75000"/>
              </a:schemeClr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582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934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0076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4276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7070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429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0607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324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855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82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0166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60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381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0880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85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25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49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772400" cy="1470025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085184"/>
            <a:ext cx="8424936" cy="1584176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Отчет об исполнении  бюджета Пожарского сельского поселения Симферопольского  района за 2023 год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122" name="AutoShape 2" descr="https://lucidgypsy.files.wordpress.com/2013/12/sky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919008"/>
            <a:ext cx="83164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Адрес</a:t>
            </a:r>
            <a:r>
              <a:rPr lang="ru-RU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Пожарское, ул. Победы, 89 и путем размещения на официальном сайте Пожарского сельского поселения – </a:t>
            </a:r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20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pozharskiy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sovet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/.</a:t>
            </a:r>
            <a:endParaRPr lang="ru-RU" sz="2000" b="1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7488832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alt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Уважаемые жители Пожарского сельского поселения!</a:t>
            </a:r>
            <a:endParaRPr lang="ru-RU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844824"/>
            <a:ext cx="87129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      </a:t>
            </a:r>
            <a:r>
              <a:rPr lang="ru-RU" sz="2800" b="1" dirty="0" smtClean="0">
                <a:solidFill>
                  <a:srgbClr val="3441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Представляем Вашему вниманию Отчет об исполнении  бюджета </a:t>
            </a:r>
            <a:r>
              <a:rPr lang="ru-RU" altLang="ru-RU" sz="2800" b="1" dirty="0" smtClean="0">
                <a:ln w="11430"/>
                <a:solidFill>
                  <a:srgbClr val="34411B"/>
                </a:solidFill>
                <a:latin typeface="Times New Roman" pitchFamily="18" charset="0"/>
                <a:cs typeface="Times New Roman" pitchFamily="18" charset="0"/>
              </a:rPr>
              <a:t>Пожарского</a:t>
            </a:r>
            <a:r>
              <a:rPr lang="ru-RU" sz="2800" b="1" dirty="0" smtClean="0">
                <a:solidFill>
                  <a:srgbClr val="3441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Симферопольского района за 2023 год.</a:t>
            </a:r>
          </a:p>
          <a:p>
            <a:pPr algn="just"/>
            <a:r>
              <a:rPr lang="ru-RU" sz="2800" b="1" dirty="0" smtClean="0">
                <a:solidFill>
                  <a:srgbClr val="34411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Бюджет для граждан нацелен на получение обратной связи от жителей поселения, которых волнуют проблемы муниципальных финансов. Надеемся, что представление бюджета в понятной для жителей форме повысит уровень общественного участия граждан в бюджетном процессе.</a:t>
            </a:r>
            <a:endParaRPr lang="ru-RU" sz="2800" b="1" dirty="0">
              <a:solidFill>
                <a:srgbClr val="34411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188640"/>
            <a:ext cx="8892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ОСНОВНЫЕ ПАРАМЕТРЫ ИСПОЛНЕНИЯ  БЮДЖЕТА ПОЖАРСКОГО  СЕЛЬСКОГО ПОСЕЛЕНИЯ ЗА 2023 ГОД (РУБ.)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682101"/>
              </p:ext>
            </p:extLst>
          </p:nvPr>
        </p:nvGraphicFramePr>
        <p:xfrm>
          <a:off x="1115616" y="1844824"/>
          <a:ext cx="7200800" cy="257316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28192"/>
                <a:gridCol w="2186806"/>
                <a:gridCol w="1845642"/>
                <a:gridCol w="1440160"/>
              </a:tblGrid>
              <a:tr h="83580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1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Исполнение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lang="ru-RU" sz="18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14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13 225 029,02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22 455 617,16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169,80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14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23 615 864,67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21 893 494,14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92,71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14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Дефицит/Профицит</a:t>
                      </a:r>
                      <a:endParaRPr lang="ru-RU" sz="24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-679 057,73</a:t>
                      </a:r>
                      <a:endParaRPr lang="ru-RU" sz="18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562 123,02</a:t>
                      </a:r>
                      <a:endParaRPr lang="ru-RU" sz="18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3528" y="332656"/>
            <a:ext cx="834400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ПОЖАРСКОГО СЕЛЬСКОГО ПОСЕЛЕНИЯ ЗА 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ГОД ПО ДОХОДАМ (РУБ.)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608321430"/>
              </p:ext>
            </p:extLst>
          </p:nvPr>
        </p:nvGraphicFramePr>
        <p:xfrm>
          <a:off x="467544" y="1916832"/>
          <a:ext cx="3744416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110490218"/>
              </p:ext>
            </p:extLst>
          </p:nvPr>
        </p:nvGraphicFramePr>
        <p:xfrm>
          <a:off x="3635896" y="1916832"/>
          <a:ext cx="5508104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961347"/>
              </p:ext>
            </p:extLst>
          </p:nvPr>
        </p:nvGraphicFramePr>
        <p:xfrm>
          <a:off x="323529" y="980728"/>
          <a:ext cx="8656697" cy="558488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896543"/>
                <a:gridCol w="1584176"/>
                <a:gridCol w="1238169"/>
                <a:gridCol w="937809"/>
              </a:tblGrid>
              <a:tr h="36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Поступило</a:t>
                      </a:r>
                      <a:endParaRPr lang="ru-RU" sz="12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Отклонения</a:t>
                      </a:r>
                      <a:endParaRPr lang="ru-RU" sz="12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</a:tr>
              <a:tr h="2522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13225029,02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22455617,16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  <a:endParaRPr lang="ru-RU" sz="1200" b="1" dirty="0" smtClean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</a:tr>
              <a:tr h="276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доходы физических </a:t>
                      </a: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лиц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4615702,00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4582896,08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32805,92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</a:tr>
              <a:tr h="276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Единый сельскохозяйственный</a:t>
                      </a:r>
                      <a:r>
                        <a:rPr lang="ru-RU" sz="1200" b="1" baseline="0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налог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556720,00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7119,00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549601,00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</a:tr>
              <a:tr h="2764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Налог на  имущество физических лиц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600501,00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547664,97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52836,03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</a:tr>
              <a:tr h="2240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Земельный налог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744870,00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1303438,52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</a:tr>
              <a:tr h="21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16800,00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18400,00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</a:tr>
              <a:tr h="9048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Доходы, получаемые в виде арендной платы, а также средства от продажи права на заключение договоров аренды за земли, находящиеся в собственности сельских поселений (за исключением земельных участков муниципальных бюджетных и автономных учреждений)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4F540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495280,00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350 474,48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144 805,52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</a:tr>
              <a:tr h="10857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Плата, поступившая в рамках договора за предоставление права на размещение и эксплуатацию нестационарного торгового объекта, установку и эксплуатацию рекламных конструкций на землях или земельных участках, находящихся в собственности сельских поселений, и на землях или земельных участках, государственная собственность на которые не разграничена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56 840,00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85 658,46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7238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Плата за увеличение площади земельных участков, находящихся в частной собственности, в результате перераспределения таких земельных участков и земельных участков, находящихся в собственности сельских поселений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22 076,00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366 027,58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21938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723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Денежные взыскания, налагаемые в возмещение ущерба, причиненного в результате незаконного или нецелевого использования бюджетных средств </a:t>
                      </a:r>
                      <a:r>
                        <a:rPr lang="ru-RU" sz="1200" b="1" kern="1200" dirty="0" smtClean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части бюджетов сельских поселений)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147" marR="6114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47 004,94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4F5408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0,00</a:t>
                      </a:r>
                      <a:endParaRPr lang="ru-RU" sz="1200" b="1" dirty="0">
                        <a:solidFill>
                          <a:srgbClr val="4F540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9552" y="5589240"/>
            <a:ext cx="846388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СТРУКТУРА И ОБЪЕМ НАЛОГОВЫХ И НЕНАЛОГОВЫХ ДОХОДОВ БЮДЖЕТА ПОЖАРСКОГО СЕЛЬСКОГО ПОСЕЛЕНИЯ ЗА 2023</a:t>
            </a:r>
          </a:p>
          <a:p>
            <a:pPr algn="ctr"/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ГОД (РУБ.)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-396552" y="0"/>
            <a:ext cx="100091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СТРУКТУРА И ОБЪЕМ БЕЗВОЗМЕЗДНЫХ ПОСТУПЛЕНИЙ (РУБ.)  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961660"/>
              </p:ext>
            </p:extLst>
          </p:nvPr>
        </p:nvGraphicFramePr>
        <p:xfrm>
          <a:off x="539553" y="405738"/>
          <a:ext cx="7992888" cy="58268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65348"/>
                <a:gridCol w="1446988"/>
                <a:gridCol w="1515892"/>
                <a:gridCol w="964660"/>
              </a:tblGrid>
              <a:tr h="702481">
                <a:tc>
                  <a:txBody>
                    <a:bodyPr/>
                    <a:lstStyle/>
                    <a:p>
                      <a:pPr algn="l"/>
                      <a:endParaRPr lang="ru-RU" sz="1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1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Исполнение(%)</a:t>
                      </a:r>
                      <a:endParaRPr lang="ru-RU" sz="1400" b="1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0012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8 569 327,02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17 832 689,17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208,1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7033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Дотации на выравнивание уровня бюджетной обеспеченности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5 169 591,00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5 169 591,00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8619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Дотации бюджетам на поддержку мер по обеспечению сбалансированности бюджетов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550 602,00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8619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Субсидии бюджетам сельских поселений на обеспечение комплексного развития сельских территорий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1 400 000,00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1 400 000,00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6538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Прочие субсидии бюджетам сельских поселений (субсидии на проведение мероприятий по обеспечению уличным освещением территорий муниципальных образований Республики Крым)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1 022 747,64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на осуществление полномочий по первичному воинскому учету  на территориях,  где отсутствуют военные комиссариаты 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291 940,00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295 223,00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101,1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47033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Субвенции на выполнение передаваемых полномочий субъектов РФ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2 025,00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2 025,00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3732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Иные  межбюджетные трансферты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1 705 771,02</a:t>
                      </a:r>
                      <a:endParaRPr lang="ru-RU" sz="14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9 392 500,53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550,97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18864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ПОЖАРСКОГО СЕЛЬСКОГО ПОСЕЛЕНИЯ ЗА 2023 ГОД ПО </a:t>
            </a:r>
            <a:r>
              <a:rPr lang="ru-RU" sz="2400" b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РАСХОДАМ (РУБ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402721602"/>
              </p:ext>
            </p:extLst>
          </p:nvPr>
        </p:nvGraphicFramePr>
        <p:xfrm>
          <a:off x="1403648" y="155679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988267"/>
              </p:ext>
            </p:extLst>
          </p:nvPr>
        </p:nvGraphicFramePr>
        <p:xfrm>
          <a:off x="467544" y="1340769"/>
          <a:ext cx="8352927" cy="4549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1512168"/>
                <a:gridCol w="1944216"/>
                <a:gridCol w="1080119"/>
              </a:tblGrid>
              <a:tr h="5758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Исполнение(%)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905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23 615 864,67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21 893 494,14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92,71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9054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Общегосударственные вопросы</a:t>
                      </a:r>
                      <a:r>
                        <a:rPr lang="ru-RU" sz="18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4 651 660,00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4 247 804,79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91,3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9054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Национальная оборона</a:t>
                      </a:r>
                      <a:endParaRPr lang="ru-RU" sz="1800" b="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295 223,00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291 407,90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98,7</a:t>
                      </a:r>
                      <a:endParaRPr lang="ru-RU" sz="1400" b="1" dirty="0" smtClean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5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Дорожное хозяйство (дорожные фонды)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10 392 709,71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9 392 500,53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90,4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5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Другие вопросы в области национальной</a:t>
                      </a:r>
                      <a:r>
                        <a:rPr lang="ru-RU" sz="18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экономики</a:t>
                      </a:r>
                      <a:endParaRPr lang="ru-RU" sz="18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369 000,00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369 000,00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3739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Благоустройство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7 569 750,96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7 256 570,50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95,9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373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5 400,00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5 400,00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4687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Культура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264 191,00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264 191,00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95536" y="188640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СТРУКТУРА И ОБЪЕМ РАСХОДОВ БЮДЖЕТА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ПОЖАРСКОГО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СЕЛЬСКОГО ПОСЕЛЕНИЯ ЗА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2023 (РУБ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Хеда\Desktop\Актуально\снова ленинское\Солнце-жжет-как-крапи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8126" y="0"/>
            <a:ext cx="9045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РАСХОДЫ БЮДЖЕТА ПОСЕЛЕНИЯ В РАМКАХ МУНИЦИПАЛЬНЫХ  ЦЕЛЕВЫХ ПРОГРАММ ЗА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(РУБ</a:t>
            </a:r>
            <a:r>
              <a:rPr lang="ru-RU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42422"/>
              </p:ext>
            </p:extLst>
          </p:nvPr>
        </p:nvGraphicFramePr>
        <p:xfrm>
          <a:off x="179512" y="1412779"/>
          <a:ext cx="8640960" cy="5303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89659"/>
                <a:gridCol w="1314997"/>
                <a:gridCol w="1410113"/>
                <a:gridCol w="1326191"/>
              </a:tblGrid>
              <a:tr h="55040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программ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Годовые назначения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Кассовое исполнение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Исполнение</a:t>
                      </a:r>
                      <a:endParaRPr lang="en-US" sz="16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(%)</a:t>
                      </a:r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1865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ПО ПРОГРАММАМ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23250612,67</a:t>
                      </a:r>
                      <a:endParaRPr lang="ru-RU" sz="14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/>
                        </a:rPr>
                        <a:t>21582057,24</a:t>
                      </a:r>
                      <a:endParaRPr lang="ru-RU" sz="1400" b="1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92,82</a:t>
                      </a:r>
                      <a:endParaRPr lang="ru-RU" sz="14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8343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"Совершенствование местного самоуправления в администрации Пожарского сельского поселения Симферопольского района Республики Крым"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4587031,00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4233175,79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92,28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8343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"Дорожное хозяйство Пожарского сельского поселения Симферопольского района Республики Крым"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10 392 709,71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9 392 500,53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90,38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2155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"Управление имуществом Пожарского сельского поселения Симферопольского района Республики Крым"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369 000,00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369 000,00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8343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"Управление имуществом Пожарского сельского поселения Симферопольского района Республики Крым"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67 930,00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66 619,42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98,07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8343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"Благоустройство Пожарского сельского поселения Симферопольского района Республики Крым"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7 569 750,96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7 256 570,50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95,86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5968"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по передаче части полномочий в сфере культуры Пожарского сельского поселения Симферопольского района Республики Крым"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264 191,00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264 191,00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2870</TotalTime>
  <Words>597</Words>
  <Application>Microsoft Office PowerPoint</Application>
  <PresentationFormat>Экран (4:3)</PresentationFormat>
  <Paragraphs>213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Бюджет для граждан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Семейка Соитовых!</dc:creator>
  <cp:lastModifiedBy>user</cp:lastModifiedBy>
  <cp:revision>46</cp:revision>
  <dcterms:created xsi:type="dcterms:W3CDTF">2018-03-07T10:41:26Z</dcterms:created>
  <dcterms:modified xsi:type="dcterms:W3CDTF">2024-05-15T09:10:25Z</dcterms:modified>
</cp:coreProperties>
</file>